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3"/>
  </p:notesMasterIdLst>
  <p:handoutMasterIdLst>
    <p:handoutMasterId r:id="rId4"/>
  </p:handoutMasterIdLst>
  <p:sldIdLst>
    <p:sldId id="885" r:id="rId2"/>
  </p:sldIdLst>
  <p:sldSz cx="9906000" cy="6858000" type="A4"/>
  <p:notesSz cx="6797675" cy="9874250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37877A48-41A8-4686-9698-7DF4E592E0BC}">
          <p14:sldIdLst>
            <p14:sldId id="8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FF0000"/>
    <a:srgbClr val="FFFF99"/>
    <a:srgbClr val="FFCCCC"/>
    <a:srgbClr val="D0D8E8"/>
    <a:srgbClr val="E9EDF4"/>
    <a:srgbClr val="F7E9E7"/>
    <a:srgbClr val="EFCF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915" autoAdjust="0"/>
  </p:normalViewPr>
  <p:slideViewPr>
    <p:cSldViewPr>
      <p:cViewPr varScale="1">
        <p:scale>
          <a:sx n="72" d="100"/>
          <a:sy n="72" d="100"/>
        </p:scale>
        <p:origin x="972" y="76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718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2"/>
            <a:ext cx="2895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959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399590"/>
            <a:ext cx="28956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>
              <a:defRPr/>
            </a:pPr>
            <a:fld id="{EAF943C0-6995-4D37-A5E1-B06A6B4AF9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6179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5488" y="741363"/>
            <a:ext cx="534670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2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2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8635EA21-2C4A-41C8-9E4B-377BACB1C2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9219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ICS-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3D8A98B-8676-455B-81FA-CB4F92F01B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Slide </a:t>
            </a:r>
            <a:fld id="{8D349739-8675-4284-BE89-31FA5678E9EE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6C90792-4003-48BE-8E80-A70BFE9726CE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485900" y="1052736"/>
            <a:ext cx="6934200" cy="890706"/>
          </a:xfrm>
        </p:spPr>
        <p:txBody>
          <a:bodyPr anchor="ctr"/>
          <a:lstStyle>
            <a:lvl1pPr marL="0" indent="0" algn="ctr">
              <a:buFontTx/>
              <a:buNone/>
              <a:defRPr sz="3200" b="1">
                <a:solidFill>
                  <a:schemeClr val="tx1"/>
                </a:solidFill>
                <a:latin typeface="Arial Narrow" panose="020B0606020202030204" pitchFamily="34" charset="0"/>
                <a:ea typeface="+mn-ea"/>
              </a:defRPr>
            </a:lvl1pPr>
          </a:lstStyle>
          <a:p>
            <a:r>
              <a:rPr lang="zh-TW" altLang="en-US" dirty="0"/>
              <a:t>請在這裡填入提案主題標題文字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8234801-506E-4923-AAA9-67982935B6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2523" y="2883146"/>
            <a:ext cx="1566808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0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ICS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180490B0-9F8C-4B9E-BBB9-6DD8187722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93479" y="1628800"/>
            <a:ext cx="5039841" cy="324036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+mn-ea"/>
              </a:defRPr>
            </a:lvl1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ECAA4590-DEAC-424A-8697-431E6C7AEE7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43437" y="6525345"/>
            <a:ext cx="669603" cy="23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ctr">
              <a:defRPr sz="1200" baseline="0">
                <a:solidFill>
                  <a:schemeClr val="tx1"/>
                </a:solidFill>
                <a:latin typeface="Arial Narrow" panose="020B0606020202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r>
              <a:rPr lang="en-US" altLang="zh-TW" dirty="0"/>
              <a:t>Slide </a:t>
            </a:r>
            <a:fld id="{8D349739-8675-4284-BE89-31FA5678E9EE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0502FA8-0A4A-4566-999B-26BCEFD8C4EA}"/>
              </a:ext>
            </a:extLst>
          </p:cNvPr>
          <p:cNvSpPr txBox="1"/>
          <p:nvPr userDrawn="1"/>
        </p:nvSpPr>
        <p:spPr>
          <a:xfrm>
            <a:off x="3332820" y="116632"/>
            <a:ext cx="3240360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TW" altLang="en-US" sz="3200" b="1" baseline="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17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ICS-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08584" y="1268760"/>
            <a:ext cx="6768746" cy="414469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275AA49-D13C-4334-924B-D8F2CED7D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87946" y="45566"/>
            <a:ext cx="813010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200">
                <a:latin typeface="Arial Narrow" panose="020B0606020202030204" pitchFamily="34" charset="0"/>
                <a:ea typeface="標楷體" panose="03000509000000000000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E4C587B8-0E60-43AF-8F87-2BDBD981CF8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43437" y="6525345"/>
            <a:ext cx="669603" cy="23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ctr">
              <a:defRPr sz="1200" baseline="0">
                <a:solidFill>
                  <a:schemeClr val="tx1"/>
                </a:solidFill>
                <a:latin typeface="Arial Narrow" panose="020B0606020202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r>
              <a:rPr lang="en-US" altLang="zh-TW" dirty="0"/>
              <a:t>Slide </a:t>
            </a:r>
            <a:fld id="{8D349739-8675-4284-BE89-31FA5678E9EE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153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ICS-簡報封面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FC59CA-BA48-4786-A64F-73C6371256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0420" y="1521730"/>
            <a:ext cx="8130108" cy="719138"/>
          </a:xfrm>
        </p:spPr>
        <p:txBody>
          <a:bodyPr/>
          <a:lstStyle>
            <a:lvl1pPr>
              <a:defRPr sz="3600" baseline="0"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按一下輸入簡報主標題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7004E4E-F6B8-49C9-9921-A455C87DE7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Slide </a:t>
            </a:r>
            <a:fld id="{8D349739-8675-4284-BE89-31FA5678E9EE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3CA79437-D2D5-4E76-BCF3-F732BC8D69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9230" y="2491954"/>
            <a:ext cx="4392488" cy="719138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zh-TW" altLang="en-US" dirty="0"/>
              <a:t>按一下輸入簡報副標題</a:t>
            </a:r>
          </a:p>
        </p:txBody>
      </p:sp>
      <p:sp>
        <p:nvSpPr>
          <p:cNvPr id="22" name="文字版面配置區 21">
            <a:extLst>
              <a:ext uri="{FF2B5EF4-FFF2-40B4-BE49-F238E27FC236}">
                <a16:creationId xmlns:a16="http://schemas.microsoft.com/office/drawing/2014/main" id="{7E2C252B-E760-43B4-A9D1-1992EF2C20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04928" y="4511658"/>
            <a:ext cx="3168352" cy="321218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zh-TW" altLang="en-US" dirty="0"/>
              <a:t>按一下輸入報告人姓名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E864106E-6153-42EA-9F9C-B69A039D2384}"/>
              </a:ext>
            </a:extLst>
          </p:cNvPr>
          <p:cNvSpPr txBox="1"/>
          <p:nvPr userDrawn="1"/>
        </p:nvSpPr>
        <p:spPr>
          <a:xfrm>
            <a:off x="3023608" y="4509120"/>
            <a:ext cx="1512168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TW" altLang="en-US" sz="1800" b="1" baseline="0" dirty="0"/>
              <a:t>姓名</a:t>
            </a:r>
            <a:r>
              <a:rPr lang="en-US" altLang="zh-TW" sz="1800" b="1" baseline="0" dirty="0"/>
              <a:t>:</a:t>
            </a:r>
            <a:endParaRPr lang="zh-TW" altLang="en-US" sz="1800" b="1" baseline="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F575D328-1C0B-4F46-BEC7-91F6DBA60D2C}"/>
              </a:ext>
            </a:extLst>
          </p:cNvPr>
          <p:cNvSpPr txBox="1"/>
          <p:nvPr userDrawn="1"/>
        </p:nvSpPr>
        <p:spPr>
          <a:xfrm>
            <a:off x="3009281" y="4941168"/>
            <a:ext cx="1512168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TW" altLang="en-US" sz="1800" b="1" baseline="0" dirty="0"/>
              <a:t>公司</a:t>
            </a:r>
            <a:r>
              <a:rPr lang="en-US" altLang="zh-TW" sz="1800" b="1" baseline="0" dirty="0"/>
              <a:t>:</a:t>
            </a:r>
            <a:endParaRPr lang="zh-TW" altLang="en-US" sz="1800" b="1" baseline="0" dirty="0"/>
          </a:p>
        </p:txBody>
      </p:sp>
      <p:sp>
        <p:nvSpPr>
          <p:cNvPr id="26" name="文字版面配置區 25">
            <a:extLst>
              <a:ext uri="{FF2B5EF4-FFF2-40B4-BE49-F238E27FC236}">
                <a16:creationId xmlns:a16="http://schemas.microsoft.com/office/drawing/2014/main" id="{7FE46E23-33CE-4B3D-86A0-EE42B53F66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03369" y="4941167"/>
            <a:ext cx="3168353" cy="3651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 sz="18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lang="zh-TW" altLang="en-US" dirty="0"/>
              <a:t>按一下輸入報告人公司</a:t>
            </a:r>
          </a:p>
        </p:txBody>
      </p:sp>
      <p:sp>
        <p:nvSpPr>
          <p:cNvPr id="27" name="日期版面配置區 3">
            <a:extLst>
              <a:ext uri="{FF2B5EF4-FFF2-40B4-BE49-F238E27FC236}">
                <a16:creationId xmlns:a16="http://schemas.microsoft.com/office/drawing/2014/main" id="{8E09B501-8317-4507-BEC2-562E820A1F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74182" y="5619880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fld id="{D0B4C694-A768-48BB-8321-B33F52F056A6}" type="datetimeFigureOut">
              <a:rPr lang="zh-TW" altLang="en-US" smtClean="0"/>
              <a:pPr/>
              <a:t>2020/8/24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0901949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 descr="https://wallpaperscraft.com/image/waves_white_blue_68524_2560x1080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906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89" y="44450"/>
            <a:ext cx="2016125" cy="5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130482"/>
            <a:ext cx="8420100" cy="1470025"/>
          </a:xfrm>
        </p:spPr>
        <p:txBody>
          <a:bodyPr/>
          <a:lstStyle>
            <a:lvl1pPr>
              <a:defRPr sz="3692">
                <a:solidFill>
                  <a:schemeClr val="accent2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 anchor="ctr"/>
          <a:lstStyle>
            <a:lvl1pPr marL="0" indent="0" algn="ctr">
              <a:buFontTx/>
              <a:buNone/>
              <a:defRPr sz="2585" b="1">
                <a:solidFill>
                  <a:schemeClr val="accent2"/>
                </a:solidFill>
              </a:defRPr>
            </a:lvl1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243763" y="6597650"/>
            <a:ext cx="2311400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aseline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" y="6597650"/>
            <a:ext cx="3136900" cy="215900"/>
          </a:xfrm>
        </p:spPr>
        <p:txBody>
          <a:bodyPr anchor="t"/>
          <a:lstStyle>
            <a:lvl1pPr>
              <a:defRPr sz="1108"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34288" y="6597650"/>
            <a:ext cx="2311400" cy="215900"/>
          </a:xfrm>
        </p:spPr>
        <p:txBody>
          <a:bodyPr anchor="t"/>
          <a:lstStyle>
            <a:lvl1pPr fontAlgn="base">
              <a:defRPr>
                <a:solidFill>
                  <a:schemeClr val="accent2"/>
                </a:solidFill>
                <a:ea typeface="+mn-ea"/>
              </a:defRPr>
            </a:lvl1pPr>
          </a:lstStyle>
          <a:p>
            <a:pPr>
              <a:defRPr/>
            </a:pPr>
            <a:fld id="{3C7B3D30-4FF2-4A91-B285-294B45BB16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5650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https://wallpaperscraft.com/image/waves_white_blue_68524_2560x1080.jpg"/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06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7946" y="45566"/>
            <a:ext cx="813010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3121" y="1268760"/>
            <a:ext cx="7566303" cy="460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435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43437" y="6525345"/>
            <a:ext cx="669603" cy="23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ctr">
              <a:defRPr sz="1200" b="0" baseline="0">
                <a:solidFill>
                  <a:schemeClr val="tx1"/>
                </a:solidFill>
                <a:latin typeface="Arial Narrow" panose="020B0606020202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r>
              <a:rPr lang="en-US" altLang="zh-TW"/>
              <a:t>Slide </a:t>
            </a:r>
            <a:fld id="{8D349739-8675-4284-BE89-31FA5678E9EE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2" y="-99392"/>
            <a:ext cx="2160000" cy="872497"/>
          </a:xfrm>
          <a:prstGeom prst="rect">
            <a:avLst/>
          </a:prstGeom>
        </p:spPr>
      </p:pic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A8A62916-6D81-42C3-A3AD-7028DE54A347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32520" y="6525344"/>
            <a:ext cx="864096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01239FEC-A1B7-4D9C-9A1C-7ED482F2B3FB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632520" y="779220"/>
            <a:ext cx="8640960" cy="758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5C5021C-1403-4CDC-991F-DADB5521A1EA}"/>
              </a:ext>
            </a:extLst>
          </p:cNvPr>
          <p:cNvSpPr txBox="1">
            <a:spLocks/>
          </p:cNvSpPr>
          <p:nvPr userDrawn="1"/>
        </p:nvSpPr>
        <p:spPr>
          <a:xfrm>
            <a:off x="560512" y="6525344"/>
            <a:ext cx="2228850" cy="238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 Narrow" panose="020B0606020202030204" pitchFamily="34" charset="0"/>
                <a:ea typeface="標楷體" pitchFamily="65" charset="-12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9pPr>
          </a:lstStyle>
          <a:p>
            <a:r>
              <a:rPr lang="en-US" altLang="zh-TW" b="1" dirty="0"/>
              <a:t>Guide</a:t>
            </a:r>
            <a:endParaRPr lang="zh-TW" altLang="en-US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8" r:id="rId1"/>
    <p:sldLayoutId id="2147485097" r:id="rId2"/>
    <p:sldLayoutId id="2147485096" r:id="rId3"/>
    <p:sldLayoutId id="2147485099" r:id="rId4"/>
    <p:sldLayoutId id="2147485190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 baseline="0">
          <a:solidFill>
            <a:schemeClr val="tx1"/>
          </a:solidFill>
          <a:effectLst/>
          <a:latin typeface="Arial Narrow" panose="020B0606020202030204" pitchFamily="34" charset="0"/>
          <a:ea typeface="+mn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9"/>
        </a:buBlip>
        <a:defRPr kumimoji="1" sz="2000" b="1" baseline="0">
          <a:solidFill>
            <a:srgbClr val="000099"/>
          </a:solidFill>
          <a:latin typeface="Arial Narrow" panose="020B0606020202030204" pitchFamily="34" charset="0"/>
          <a:ea typeface="標楷體" panose="03000509000000000000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0"/>
        </a:buBlip>
        <a:defRPr kumimoji="1" sz="1800" baseline="0">
          <a:solidFill>
            <a:schemeClr val="tx1"/>
          </a:solidFill>
          <a:latin typeface="Arial Narrow" panose="020B0606020202030204" pitchFamily="34" charset="0"/>
          <a:ea typeface="標楷體" panose="03000509000000000000" pitchFamily="65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1"/>
        </a:buBlip>
        <a:defRPr kumimoji="1" sz="1600" baseline="0">
          <a:solidFill>
            <a:schemeClr val="tx1"/>
          </a:solidFill>
          <a:latin typeface="Arial Narrow" panose="020B0606020202030204" pitchFamily="34" charset="0"/>
          <a:ea typeface="標楷體" panose="03000509000000000000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2"/>
        </a:buBlip>
        <a:defRPr kumimoji="1" sz="1400" baseline="0">
          <a:solidFill>
            <a:schemeClr val="tx1"/>
          </a:solidFill>
          <a:latin typeface="Arial Narrow" panose="020B0606020202030204" pitchFamily="34" charset="0"/>
          <a:ea typeface="標楷體" panose="03000509000000000000" pitchFamily="65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kumimoji="1" sz="1200" baseline="0">
          <a:solidFill>
            <a:schemeClr val="tx1"/>
          </a:solidFill>
          <a:latin typeface="Arial Narrow" panose="020B0606020202030204" pitchFamily="34" charset="0"/>
          <a:ea typeface="標楷體" panose="03000509000000000000" pitchFamily="65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4.wmf"/><Relationship Id="rId17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333170"/>
              </p:ext>
            </p:extLst>
          </p:nvPr>
        </p:nvGraphicFramePr>
        <p:xfrm>
          <a:off x="348571" y="4365862"/>
          <a:ext cx="9289034" cy="20410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9227">
                  <a:extLst>
                    <a:ext uri="{9D8B030D-6E8A-4147-A177-3AD203B41FA5}">
                      <a16:colId xmlns:a16="http://schemas.microsoft.com/office/drawing/2014/main" val="2993651569"/>
                    </a:ext>
                  </a:extLst>
                </a:gridCol>
                <a:gridCol w="1209225">
                  <a:extLst>
                    <a:ext uri="{9D8B030D-6E8A-4147-A177-3AD203B41FA5}">
                      <a16:colId xmlns:a16="http://schemas.microsoft.com/office/drawing/2014/main" val="3232750646"/>
                    </a:ext>
                  </a:extLst>
                </a:gridCol>
                <a:gridCol w="1126775">
                  <a:extLst>
                    <a:ext uri="{9D8B030D-6E8A-4147-A177-3AD203B41FA5}">
                      <a16:colId xmlns:a16="http://schemas.microsoft.com/office/drawing/2014/main" val="2577853740"/>
                    </a:ext>
                  </a:extLst>
                </a:gridCol>
                <a:gridCol w="1279312">
                  <a:extLst>
                    <a:ext uri="{9D8B030D-6E8A-4147-A177-3AD203B41FA5}">
                      <a16:colId xmlns:a16="http://schemas.microsoft.com/office/drawing/2014/main" val="1647336542"/>
                    </a:ext>
                  </a:extLst>
                </a:gridCol>
                <a:gridCol w="974238">
                  <a:extLst>
                    <a:ext uri="{9D8B030D-6E8A-4147-A177-3AD203B41FA5}">
                      <a16:colId xmlns:a16="http://schemas.microsoft.com/office/drawing/2014/main" val="285525489"/>
                    </a:ext>
                  </a:extLst>
                </a:gridCol>
                <a:gridCol w="1126775">
                  <a:extLst>
                    <a:ext uri="{9D8B030D-6E8A-4147-A177-3AD203B41FA5}">
                      <a16:colId xmlns:a16="http://schemas.microsoft.com/office/drawing/2014/main" val="163585561"/>
                    </a:ext>
                  </a:extLst>
                </a:gridCol>
                <a:gridCol w="1181741">
                  <a:extLst>
                    <a:ext uri="{9D8B030D-6E8A-4147-A177-3AD203B41FA5}">
                      <a16:colId xmlns:a16="http://schemas.microsoft.com/office/drawing/2014/main" val="1964375657"/>
                    </a:ext>
                  </a:extLst>
                </a:gridCol>
                <a:gridCol w="1181741">
                  <a:extLst>
                    <a:ext uri="{9D8B030D-6E8A-4147-A177-3AD203B41FA5}">
                      <a16:colId xmlns:a16="http://schemas.microsoft.com/office/drawing/2014/main" val="1966164646"/>
                    </a:ext>
                  </a:extLst>
                </a:gridCol>
              </a:tblGrid>
              <a:tr h="122901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dirty="0"/>
                        <a:t>工作項目提案</a:t>
                      </a:r>
                      <a:r>
                        <a:rPr lang="en-US" altLang="zh-TW" sz="1600" b="0" dirty="0"/>
                        <a:t>(doc)</a:t>
                      </a:r>
                      <a:endParaRPr lang="zh-TW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dirty="0"/>
                        <a:t>提案說明簡報</a:t>
                      </a:r>
                      <a:r>
                        <a:rPr lang="en-US" altLang="zh-TW" sz="1600" b="0" dirty="0"/>
                        <a:t>(</a:t>
                      </a:r>
                      <a:r>
                        <a:rPr lang="en-US" altLang="zh-TW" sz="1600" b="0" dirty="0" err="1"/>
                        <a:t>ppt</a:t>
                      </a:r>
                      <a:r>
                        <a:rPr lang="en-US" altLang="zh-TW" sz="1600" b="0" dirty="0"/>
                        <a:t>)</a:t>
                      </a:r>
                      <a:endParaRPr lang="zh-TW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dirty="0"/>
                        <a:t>第一場專家意見回覆說明簡報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dirty="0"/>
                        <a:t>第二場以後</a:t>
                      </a:r>
                      <a:r>
                        <a:rPr lang="en-US" altLang="zh-TW" sz="1600" b="0" dirty="0"/>
                        <a:t>(</a:t>
                      </a:r>
                      <a:r>
                        <a:rPr lang="zh-TW" altLang="en-US" sz="1600" b="0" dirty="0"/>
                        <a:t>含</a:t>
                      </a:r>
                      <a:r>
                        <a:rPr lang="en-US" altLang="zh-TW" sz="1600" b="0" dirty="0"/>
                        <a:t>)</a:t>
                      </a:r>
                      <a:r>
                        <a:rPr lang="zh-TW" altLang="en-US" sz="1600" b="0" dirty="0"/>
                        <a:t>專家意見回覆說明簡報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/>
                        <a:t>審閱意見彙整表</a:t>
                      </a:r>
                      <a:r>
                        <a:rPr lang="en-US" altLang="zh-TW" sz="1600" b="0" dirty="0"/>
                        <a:t>(excel)</a:t>
                      </a:r>
                      <a:endParaRPr lang="zh-TW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dirty="0"/>
                        <a:t>草案</a:t>
                      </a:r>
                      <a:br>
                        <a:rPr lang="en-US" altLang="zh-TW" sz="1600" b="0" dirty="0"/>
                      </a:br>
                      <a:r>
                        <a:rPr lang="en-US" altLang="zh-TW" sz="1600" b="0" dirty="0"/>
                        <a:t>(doc)</a:t>
                      </a:r>
                      <a:endParaRPr lang="zh-TW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/>
                        <a:t>編撰概要</a:t>
                      </a:r>
                      <a:br>
                        <a:rPr lang="en-US" altLang="zh-TW" sz="1600" b="0" dirty="0"/>
                      </a:br>
                      <a:r>
                        <a:rPr lang="en-US" altLang="zh-TW" sz="1600" b="0" dirty="0"/>
                        <a:t>(doc)</a:t>
                      </a:r>
                      <a:endParaRPr lang="zh-TW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/>
                        <a:t>TC/TMC</a:t>
                      </a:r>
                      <a:r>
                        <a:rPr lang="zh-TW" altLang="en-US" sz="1600" b="0" dirty="0"/>
                        <a:t>草案說明簡報</a:t>
                      </a:r>
                      <a:r>
                        <a:rPr lang="en-US" altLang="zh-TW" sz="1600" b="0" dirty="0"/>
                        <a:t>(</a:t>
                      </a:r>
                      <a:r>
                        <a:rPr lang="en-US" altLang="zh-TW" sz="1600" b="0" dirty="0" err="1"/>
                        <a:t>ppt</a:t>
                      </a:r>
                      <a:r>
                        <a:rPr lang="en-US" altLang="zh-TW" sz="1600" b="0" dirty="0"/>
                        <a:t>)</a:t>
                      </a:r>
                      <a:endParaRPr lang="zh-TW" alt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31501"/>
                  </a:ext>
                </a:extLst>
              </a:tr>
              <a:tr h="812004">
                <a:tc>
                  <a:txBody>
                    <a:bodyPr/>
                    <a:lstStyle/>
                    <a:p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b="0" dirty="0"/>
                    </a:p>
                    <a:p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23031"/>
                  </a:ext>
                </a:extLst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87946" y="0"/>
            <a:ext cx="8130108" cy="719138"/>
          </a:xfrm>
        </p:spPr>
        <p:txBody>
          <a:bodyPr/>
          <a:lstStyle/>
          <a:p>
            <a:r>
              <a:rPr lang="zh-TW" altLang="en-US" sz="2400" dirty="0"/>
              <a:t>提案文件準備與撰寫</a:t>
            </a:r>
            <a:br>
              <a:rPr lang="zh-TW" altLang="en-US" sz="2400" dirty="0"/>
            </a:br>
            <a:r>
              <a:rPr lang="en-US" altLang="zh-TW" sz="2400" dirty="0"/>
              <a:t>-</a:t>
            </a:r>
            <a:r>
              <a:rPr lang="zh-TW" altLang="en-US" sz="2400" dirty="0"/>
              <a:t>階段會議審議文件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080762"/>
              </p:ext>
            </p:extLst>
          </p:nvPr>
        </p:nvGraphicFramePr>
        <p:xfrm>
          <a:off x="1031191" y="1068167"/>
          <a:ext cx="7647438" cy="3080914"/>
        </p:xfrm>
        <a:graphic>
          <a:graphicData uri="http://schemas.openxmlformats.org/drawingml/2006/table">
            <a:tbl>
              <a:tblPr/>
              <a:tblGrid>
                <a:gridCol w="357624">
                  <a:extLst>
                    <a:ext uri="{9D8B030D-6E8A-4147-A177-3AD203B41FA5}">
                      <a16:colId xmlns:a16="http://schemas.microsoft.com/office/drawing/2014/main" val="599944504"/>
                    </a:ext>
                  </a:extLst>
                </a:gridCol>
                <a:gridCol w="736052">
                  <a:extLst>
                    <a:ext uri="{9D8B030D-6E8A-4147-A177-3AD203B41FA5}">
                      <a16:colId xmlns:a16="http://schemas.microsoft.com/office/drawing/2014/main" val="2247131532"/>
                    </a:ext>
                  </a:extLst>
                </a:gridCol>
                <a:gridCol w="1317381">
                  <a:extLst>
                    <a:ext uri="{9D8B030D-6E8A-4147-A177-3AD203B41FA5}">
                      <a16:colId xmlns:a16="http://schemas.microsoft.com/office/drawing/2014/main" val="620889854"/>
                    </a:ext>
                  </a:extLst>
                </a:gridCol>
                <a:gridCol w="1317381">
                  <a:extLst>
                    <a:ext uri="{9D8B030D-6E8A-4147-A177-3AD203B41FA5}">
                      <a16:colId xmlns:a16="http://schemas.microsoft.com/office/drawing/2014/main" val="2798785409"/>
                    </a:ext>
                  </a:extLst>
                </a:gridCol>
                <a:gridCol w="1350523">
                  <a:extLst>
                    <a:ext uri="{9D8B030D-6E8A-4147-A177-3AD203B41FA5}">
                      <a16:colId xmlns:a16="http://schemas.microsoft.com/office/drawing/2014/main" val="355360078"/>
                    </a:ext>
                  </a:extLst>
                </a:gridCol>
                <a:gridCol w="1383664">
                  <a:extLst>
                    <a:ext uri="{9D8B030D-6E8A-4147-A177-3AD203B41FA5}">
                      <a16:colId xmlns:a16="http://schemas.microsoft.com/office/drawing/2014/main" val="2963010825"/>
                    </a:ext>
                  </a:extLst>
                </a:gridCol>
                <a:gridCol w="1184813">
                  <a:extLst>
                    <a:ext uri="{9D8B030D-6E8A-4147-A177-3AD203B41FA5}">
                      <a16:colId xmlns:a16="http://schemas.microsoft.com/office/drawing/2014/main" val="1788958292"/>
                    </a:ext>
                  </a:extLst>
                </a:gridCol>
              </a:tblGrid>
              <a:tr h="6749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階段</a:t>
                      </a: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秘書處諮詢會議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(SET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產業專家會議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WG)</a:t>
                      </a: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技術工作委員會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(TC)</a:t>
                      </a: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技術管理委員會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(TMC)</a:t>
                      </a: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理事會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標準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only)</a:t>
                      </a: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514554"/>
                  </a:ext>
                </a:extLst>
              </a:tr>
              <a:tr h="9802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新工作項目提案</a:t>
                      </a: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說明簡報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(ppt)</a:t>
                      </a: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新工作項目提案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(word)</a:t>
                      </a:r>
                      <a:b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說明簡報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TW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ppt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新工作項目提案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(word)</a:t>
                      </a:r>
                      <a:b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說明簡報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TW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ppt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586690"/>
                  </a:ext>
                </a:extLst>
              </a:tr>
              <a:tr h="1425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草案審核</a:t>
                      </a: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草案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(word)</a:t>
                      </a:r>
                      <a:b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技術審閱意見彙整表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(excel)</a:t>
                      </a:r>
                      <a:b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說明簡報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(ppt)</a:t>
                      </a: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草案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word)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編撰概要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word)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技術審閱意見彙整表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excel)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說明簡報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ppt)</a:t>
                      </a: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草案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word)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編撰概要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word)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技術審閱意見彙整表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excel)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說明簡報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ppt)</a:t>
                      </a: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草案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word)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編撰概要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word)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說明簡報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ppt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7838543"/>
                  </a:ext>
                </a:extLst>
              </a:tr>
            </a:tbl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905771"/>
              </p:ext>
            </p:extLst>
          </p:nvPr>
        </p:nvGraphicFramePr>
        <p:xfrm>
          <a:off x="522077" y="5715051"/>
          <a:ext cx="792093" cy="625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" name="文件" showAsIcon="1" r:id="rId3" imgW="914400" imgH="768240" progId="Word.Document.12">
                  <p:embed/>
                </p:oleObj>
              </mc:Choice>
              <mc:Fallback>
                <p:oleObj name="文件" showAsIcon="1" r:id="rId3" imgW="914400" imgH="7682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2077" y="5715051"/>
                        <a:ext cx="792093" cy="6253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682432"/>
              </p:ext>
            </p:extLst>
          </p:nvPr>
        </p:nvGraphicFramePr>
        <p:xfrm>
          <a:off x="6298669" y="5677731"/>
          <a:ext cx="9144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" name="文件" showAsIcon="1" r:id="rId5" imgW="914400" imgH="768240" progId="Word.Document.12">
                  <p:embed/>
                </p:oleObj>
              </mc:Choice>
              <mc:Fallback>
                <p:oleObj name="文件" showAsIcon="1" r:id="rId5" imgW="914400" imgH="7682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98669" y="5677731"/>
                        <a:ext cx="914400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501147"/>
              </p:ext>
            </p:extLst>
          </p:nvPr>
        </p:nvGraphicFramePr>
        <p:xfrm>
          <a:off x="7396789" y="5671259"/>
          <a:ext cx="9144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" name="文件" showAsIcon="1" r:id="rId7" imgW="914400" imgH="768240" progId="Word.Document.12">
                  <p:embed/>
                </p:oleObj>
              </mc:Choice>
              <mc:Fallback>
                <p:oleObj name="文件" showAsIcon="1" r:id="rId7" imgW="914400" imgH="7682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96789" y="5671259"/>
                        <a:ext cx="914400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367147"/>
              </p:ext>
            </p:extLst>
          </p:nvPr>
        </p:nvGraphicFramePr>
        <p:xfrm>
          <a:off x="5200549" y="5662906"/>
          <a:ext cx="9144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5" name="工作表" showAsIcon="1" r:id="rId9" imgW="914400" imgH="768240" progId="Excel.Sheet.12">
                  <p:embed/>
                </p:oleObj>
              </mc:Choice>
              <mc:Fallback>
                <p:oleObj name="工作表" showAsIcon="1" r:id="rId9" imgW="914400" imgH="7682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00549" y="5662906"/>
                        <a:ext cx="914400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808558"/>
              </p:ext>
            </p:extLst>
          </p:nvPr>
        </p:nvGraphicFramePr>
        <p:xfrm>
          <a:off x="1682347" y="5684986"/>
          <a:ext cx="9144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6" name="簡報" showAsIcon="1" r:id="rId11" imgW="914400" imgH="768240" progId="PowerPoint.Show.12">
                  <p:embed/>
                </p:oleObj>
              </mc:Choice>
              <mc:Fallback>
                <p:oleObj name="簡報" showAsIcon="1" r:id="rId11" imgW="914400" imgH="76824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82347" y="5684986"/>
                        <a:ext cx="914400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783828"/>
              </p:ext>
            </p:extLst>
          </p:nvPr>
        </p:nvGraphicFramePr>
        <p:xfrm>
          <a:off x="2929971" y="5657862"/>
          <a:ext cx="9144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" name="簡報" showAsIcon="1" r:id="rId13" imgW="914400" imgH="768240" progId="PowerPoint.Show.12">
                  <p:embed/>
                </p:oleObj>
              </mc:Choice>
              <mc:Fallback>
                <p:oleObj name="簡報" showAsIcon="1" r:id="rId13" imgW="914400" imgH="76824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29971" y="5657862"/>
                        <a:ext cx="914400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物件 1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73215"/>
              </p:ext>
            </p:extLst>
          </p:nvPr>
        </p:nvGraphicFramePr>
        <p:xfrm>
          <a:off x="4078688" y="5657862"/>
          <a:ext cx="9144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" name="簡報" showAsIcon="1" r:id="rId15" imgW="914400" imgH="768240" progId="PowerPoint.Show.12">
                  <p:embed/>
                </p:oleObj>
              </mc:Choice>
              <mc:Fallback>
                <p:oleObj name="簡報" showAsIcon="1" r:id="rId15" imgW="914400" imgH="76824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078688" y="5657862"/>
                        <a:ext cx="914400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物件 1">
            <a:hlinkClick r:id="" action="ppaction://ole?verb=0"/>
            <a:extLst>
              <a:ext uri="{FF2B5EF4-FFF2-40B4-BE49-F238E27FC236}">
                <a16:creationId xmlns:a16="http://schemas.microsoft.com/office/drawing/2014/main" id="{D7BAB739-C605-4916-8AC0-20928D1A67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088069"/>
              </p:ext>
            </p:extLst>
          </p:nvPr>
        </p:nvGraphicFramePr>
        <p:xfrm>
          <a:off x="8624534" y="5630890"/>
          <a:ext cx="9144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" name="Presentation" showAsIcon="1" r:id="rId17" imgW="914400" imgH="768240" progId="PowerPoint.Show.12">
                  <p:embed/>
                </p:oleObj>
              </mc:Choice>
              <mc:Fallback>
                <p:oleObj name="Presentation" showAsIcon="1" r:id="rId17" imgW="914400" imgH="76824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624534" y="5630890"/>
                        <a:ext cx="914400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投影片編號版面配置區 3">
            <a:extLst>
              <a:ext uri="{FF2B5EF4-FFF2-40B4-BE49-F238E27FC236}">
                <a16:creationId xmlns:a16="http://schemas.microsoft.com/office/drawing/2014/main" id="{2FF9CC61-DE13-46F9-AB75-CA961D90D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43437" y="6525345"/>
            <a:ext cx="669603" cy="238121"/>
          </a:xfrm>
        </p:spPr>
        <p:txBody>
          <a:bodyPr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標楷體" panose="03000509000000000000" pitchFamily="65" charset="-120"/>
                <a:cs typeface="+mn-cs"/>
              </a:rPr>
              <a:t>Slide </a:t>
            </a:r>
            <a:fld id="{8D349739-8675-4284-BE89-31FA5678E9EE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標楷體" panose="03000509000000000000" pitchFamily="65" charset="-120"/>
                <a:cs typeface="+mn-cs"/>
              </a:rPr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196361"/>
      </p:ext>
    </p:extLst>
  </p:cSld>
  <p:clrMapOvr>
    <a:masterClrMapping/>
  </p:clrMapOvr>
</p:sld>
</file>

<file path=ppt/theme/theme1.xml><?xml version="1.0" encoding="utf-8"?>
<a:theme xmlns:a="http://schemas.openxmlformats.org/drawingml/2006/main" name="TAICS-TMC Report">
  <a:themeElements>
    <a:clrScheme name="1_TW4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TW4G">
      <a:majorFont>
        <a:latin typeface="Calibri"/>
        <a:ea typeface="標楷體"/>
        <a:cs typeface=""/>
      </a:majorFont>
      <a:minorFont>
        <a:latin typeface="Calibri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noAutofit/>
      </a:bodyPr>
      <a:lstStyle>
        <a:defPPr>
          <a:defRPr baseline="0" dirty="0"/>
        </a:defPPr>
      </a:lstStyle>
    </a:txDef>
  </a:objectDefaults>
  <a:extraClrSchemeLst>
    <a:extraClrScheme>
      <a:clrScheme name="1_TW4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W4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W4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W4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W4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W4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W4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W4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W4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W4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W4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W4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ICL_M</Template>
  <TotalTime>72921</TotalTime>
  <Words>268</Words>
  <Application>Microsoft Office PowerPoint</Application>
  <PresentationFormat>A4 紙張 (210x297 公釐)</PresentationFormat>
  <Paragraphs>32</Paragraphs>
  <Slides>1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4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Arial Narrow</vt:lpstr>
      <vt:lpstr>Calibri</vt:lpstr>
      <vt:lpstr>Times New Roman</vt:lpstr>
      <vt:lpstr>TAICS-TMC Report</vt:lpstr>
      <vt:lpstr>文件</vt:lpstr>
      <vt:lpstr>工作表</vt:lpstr>
      <vt:lpstr>簡報</vt:lpstr>
      <vt:lpstr>Microsoft PowerPoint 簡報</vt:lpstr>
      <vt:lpstr>提案文件準備與撰寫 -階段會議審議文件</vt:lpstr>
    </vt:vector>
  </TitlesOfParts>
  <Company>CCL/ITRI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TAICS簡介與工作項目提案說明</dc:title>
  <dc:creator>Bright Tai</dc:creator>
  <cp:keywords>TAICS TMC</cp:keywords>
  <cp:lastModifiedBy>Lily001</cp:lastModifiedBy>
  <cp:revision>1764</cp:revision>
  <cp:lastPrinted>2015-07-03T06:28:19Z</cp:lastPrinted>
  <dcterms:created xsi:type="dcterms:W3CDTF">2009-06-18T05:39:01Z</dcterms:created>
  <dcterms:modified xsi:type="dcterms:W3CDTF">2020-08-24T03:24:05Z</dcterms:modified>
</cp:coreProperties>
</file>